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5" r:id="rId7"/>
    <p:sldId id="258" r:id="rId8"/>
    <p:sldId id="262" r:id="rId9"/>
    <p:sldId id="259" r:id="rId10"/>
    <p:sldId id="26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E4F9D22-1834-4B34-AD26-AEC1C0B990BC}" v="309" dt="2026-09-07T13:30:45.5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ssica Moore" userId="575b5b9b-5e6c-4c83-8b2e-649927969269" providerId="ADAL" clId="{FD4FF3B4-9628-4F6E-9527-4C20B5867CC5}"/>
    <pc:docChg chg="custSel delSld modSld">
      <pc:chgData name="Jessica Moore" userId="575b5b9b-5e6c-4c83-8b2e-649927969269" providerId="ADAL" clId="{FD4FF3B4-9628-4F6E-9527-4C20B5867CC5}" dt="2026-09-07T13:30:45.553" v="308" actId="20577"/>
      <pc:docMkLst>
        <pc:docMk/>
      </pc:docMkLst>
      <pc:sldChg chg="modSp">
        <pc:chgData name="Jessica Moore" userId="575b5b9b-5e6c-4c83-8b2e-649927969269" providerId="ADAL" clId="{FD4FF3B4-9628-4F6E-9527-4C20B5867CC5}" dt="2026-09-07T13:26:22.277" v="66" actId="20577"/>
        <pc:sldMkLst>
          <pc:docMk/>
          <pc:sldMk cId="2400116208" sldId="258"/>
        </pc:sldMkLst>
        <pc:spChg chg="mod">
          <ac:chgData name="Jessica Moore" userId="575b5b9b-5e6c-4c83-8b2e-649927969269" providerId="ADAL" clId="{FD4FF3B4-9628-4F6E-9527-4C20B5867CC5}" dt="2026-09-07T13:26:22.277" v="66" actId="20577"/>
          <ac:spMkLst>
            <pc:docMk/>
            <pc:sldMk cId="2400116208" sldId="258"/>
            <ac:spMk id="3" creationId="{2090B488-91B3-4335-BC1D-0DF904751246}"/>
          </ac:spMkLst>
        </pc:spChg>
      </pc:sldChg>
      <pc:sldChg chg="delSp modSp mod delAnim modAnim">
        <pc:chgData name="Jessica Moore" userId="575b5b9b-5e6c-4c83-8b2e-649927969269" providerId="ADAL" clId="{FD4FF3B4-9628-4F6E-9527-4C20B5867CC5}" dt="2026-09-07T13:30:45.553" v="308" actId="20577"/>
        <pc:sldMkLst>
          <pc:docMk/>
          <pc:sldMk cId="2380964946" sldId="262"/>
        </pc:sldMkLst>
        <pc:spChg chg="mod">
          <ac:chgData name="Jessica Moore" userId="575b5b9b-5e6c-4c83-8b2e-649927969269" providerId="ADAL" clId="{FD4FF3B4-9628-4F6E-9527-4C20B5867CC5}" dt="2026-09-07T13:30:45.553" v="308" actId="20577"/>
          <ac:spMkLst>
            <pc:docMk/>
            <pc:sldMk cId="2380964946" sldId="262"/>
            <ac:spMk id="3" creationId="{2090B488-91B3-4335-BC1D-0DF904751246}"/>
          </ac:spMkLst>
        </pc:spChg>
        <pc:spChg chg="del">
          <ac:chgData name="Jessica Moore" userId="575b5b9b-5e6c-4c83-8b2e-649927969269" providerId="ADAL" clId="{FD4FF3B4-9628-4F6E-9527-4C20B5867CC5}" dt="2026-09-07T13:26:42.449" v="68" actId="478"/>
          <ac:spMkLst>
            <pc:docMk/>
            <pc:sldMk cId="2380964946" sldId="262"/>
            <ac:spMk id="4" creationId="{82CA0442-82C2-4888-80CB-B671263FDAE3}"/>
          </ac:spMkLst>
        </pc:spChg>
        <pc:picChg chg="del">
          <ac:chgData name="Jessica Moore" userId="575b5b9b-5e6c-4c83-8b2e-649927969269" providerId="ADAL" clId="{FD4FF3B4-9628-4F6E-9527-4C20B5867CC5}" dt="2026-09-07T13:26:39.058" v="67" actId="478"/>
          <ac:picMkLst>
            <pc:docMk/>
            <pc:sldMk cId="2380964946" sldId="262"/>
            <ac:picMk id="1026" creationId="{02797CE9-7E7A-4FBA-B87D-3B0CD15B7BC0}"/>
          </ac:picMkLst>
        </pc:picChg>
      </pc:sldChg>
      <pc:sldChg chg="del">
        <pc:chgData name="Jessica Moore" userId="575b5b9b-5e6c-4c83-8b2e-649927969269" providerId="ADAL" clId="{FD4FF3B4-9628-4F6E-9527-4C20B5867CC5}" dt="2026-09-07T13:29:13.539" v="73" actId="47"/>
        <pc:sldMkLst>
          <pc:docMk/>
          <pc:sldMk cId="1662116778" sldId="263"/>
        </pc:sldMkLst>
      </pc:sldChg>
      <pc:sldChg chg="del">
        <pc:chgData name="Jessica Moore" userId="575b5b9b-5e6c-4c83-8b2e-649927969269" providerId="ADAL" clId="{FD4FF3B4-9628-4F6E-9527-4C20B5867CC5}" dt="2026-09-07T13:29:14.865" v="74" actId="47"/>
        <pc:sldMkLst>
          <pc:docMk/>
          <pc:sldMk cId="3224541091" sldId="26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99EC5-F280-434C-862F-438C7E9A06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59DB81-1B6E-45CB-822E-4883FE69AD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8E51D3-367A-4B8A-9853-CFCA3B18D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352A2B-FA9F-4EF5-82E6-820407DC1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BFA87E-9BE1-4CF9-91B2-0530C0AFA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09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104577-239B-4890-80A9-EC890966E3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3D6E24-0069-4959-916F-B5C3A767F8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F7FFA2-D7DF-4DB9-9F26-F46120399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B57405-7756-4292-9305-46F1512F8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AF9CAC-5C34-4010-9656-E60CC1723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492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9A8CC-F50B-48EB-A1AC-FDDF30498F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34EB66-20A1-4957-9C4E-246F4464CA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9724C6-3C3A-4BBE-B105-4193171ACB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AB5334-37B3-45D0-B3D8-9CF1416E3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DC4B7B-C26F-4B4B-B499-B898CCC05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53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718DAE-0360-4D34-AEE2-B70901EF7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17D1D3-8756-4C5A-B89D-717A131C0A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A2C68D-22EC-4F61-96A7-75E74F879E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00E3AE-952F-45BD-A83C-3D90BC4C4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C9341C-672F-4D45-8939-6954FD8844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4C731D-6C90-4F48-A337-6C3CF7B1E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909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7314AE-61E4-411D-9C43-04F03DEB9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2FFCD2-F5BA-40DA-A9F1-CE24D3965E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6505FC-252C-4753-A390-DFE0AE2318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F284EE-E8B9-4ADD-BA9E-4922215871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3EAA42-0A85-4405-90E9-60F676E402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7F3818-8500-4489-9782-5C3D490DE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B432F-74E0-4B52-88DF-C6E54ADF2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A06D07-3C7B-42E7-A3D1-7C04BDABC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664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7E417-6412-46CF-B8E0-FE38AE7AF8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B57971C-EF7B-4D90-82A2-D25F9B84B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221C3C-AA57-47A8-A4DA-88C8CA970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217D40-874B-446E-87ED-20635FB7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71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4897757-BEF3-4118-8D1C-61F06FD66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68B3CB-51DC-40B3-8368-AFDF2C1E4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6A0A72-EF2E-468B-956E-A75D306B5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072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85BB2-9E75-41F2-99F7-892A86FDA8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9A76E3-EDBB-4061-BFF1-AB3BB8634B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366EF1-F0CF-4816-9A84-BF31DCD399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1290D7-373B-43FC-B832-2A2ABED3A9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F26CE8-3B7B-4C8C-B3BF-9FEDD230B9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DB2C25-6574-4B7D-88C1-FE55C7DE0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24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8DE5A-17B7-417D-BB29-137850123A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6B6762-B64F-417F-95E1-D3EE9C8341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9DD65F-B066-4373-A1D9-0EFA2CB13A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0F6C34-F096-4312-8EF4-F6959EF7DF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70F7B1-E945-44FF-9ACB-854F903C6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4495BA-6281-48DD-922A-E974FAAF5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664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92432-CC29-409A-836C-E6FE6DF1E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74050B-A5AF-422C-80E0-0DE5DBF82D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4B928-D79E-4BA9-90FD-DA54C5FEBD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3BD507-B8B8-48C7-9946-372CB8005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9E8A06-A6EB-4165-909C-040216B39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166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16BCC3C-905C-48A4-9D26-C34947866B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561292-A784-4079-99D2-35AB78C03B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DE26FB-BF2B-4B68-8EAF-68BE9B339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D28EB-35AF-4F16-8CE7-6A90618AA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4C094-6793-47DE-82C4-C91E1C5F2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600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C5B1AC9-AD92-482A-A265-3DC5FE872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3E5DEF-693C-47FB-82E6-4A74DD4384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8BCE0C-6C45-4E98-9531-48EE1AD56F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F77D54-9CFD-4933-AA5C-5E6E4065B28E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BD67B6-A2A9-4AE5-92C5-0556498BE6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E15233-1FC5-4162-AF88-EF970D090D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74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552669"/>
            <a:ext cx="9144000" cy="2387600"/>
          </a:xfrm>
        </p:spPr>
        <p:txBody>
          <a:bodyPr/>
          <a:lstStyle/>
          <a:p>
            <a:r>
              <a:rPr lang="en-GB"/>
              <a:t>Welcome to EYFS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7884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576604" y="308993"/>
            <a:ext cx="9144000" cy="2387600"/>
          </a:xfrm>
        </p:spPr>
        <p:txBody>
          <a:bodyPr/>
          <a:lstStyle/>
          <a:p>
            <a:r>
              <a:rPr lang="en-GB"/>
              <a:t>Staff you will see daily….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F517173-398A-41BE-8F21-F2A352B9B3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6454" y="4633693"/>
            <a:ext cx="1434340" cy="171053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4B60800-EB39-4711-941C-FE7E9DE01E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655302" y="2267569"/>
            <a:ext cx="1756685" cy="137905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B71ECE8-36A6-4B98-BC61-C11E435779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394" y="4651232"/>
            <a:ext cx="1434340" cy="169299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0B6E1B4-BFF0-4D08-940C-9CE48BEFCC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358" y="2777960"/>
            <a:ext cx="1455269" cy="171053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744DABA-ABE3-4A27-A9B5-64CCFFD6EA5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5767" y="2836841"/>
            <a:ext cx="1756685" cy="1379056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7CC29B72-DC8A-4DA8-B618-17D32DFBD665}"/>
              </a:ext>
            </a:extLst>
          </p:cNvPr>
          <p:cNvSpPr txBox="1"/>
          <p:nvPr/>
        </p:nvSpPr>
        <p:spPr>
          <a:xfrm>
            <a:off x="3906454" y="6282821"/>
            <a:ext cx="1501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Mrs Shepherd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64755A5-4C27-424E-AB34-CCF3BF47BAF9}"/>
              </a:ext>
            </a:extLst>
          </p:cNvPr>
          <p:cNvSpPr txBox="1"/>
          <p:nvPr/>
        </p:nvSpPr>
        <p:spPr>
          <a:xfrm>
            <a:off x="4935189" y="4430850"/>
            <a:ext cx="12756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Mrs Wardle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BF2785F-73E4-4876-96D6-D5891913940D}"/>
              </a:ext>
            </a:extLst>
          </p:cNvPr>
          <p:cNvSpPr txBox="1"/>
          <p:nvPr/>
        </p:nvSpPr>
        <p:spPr>
          <a:xfrm>
            <a:off x="375834" y="4404711"/>
            <a:ext cx="1365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Mrs Mitchell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F6D6E90-C2D3-469F-8A3D-51EE8D7653F7}"/>
              </a:ext>
            </a:extLst>
          </p:cNvPr>
          <p:cNvSpPr txBox="1"/>
          <p:nvPr/>
        </p:nvSpPr>
        <p:spPr>
          <a:xfrm>
            <a:off x="7912377" y="3835438"/>
            <a:ext cx="1310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Mrs Bowyer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D5FE598-D4D9-4BEE-BA0C-C8D5B3931432}"/>
              </a:ext>
            </a:extLst>
          </p:cNvPr>
          <p:cNvSpPr txBox="1"/>
          <p:nvPr/>
        </p:nvSpPr>
        <p:spPr>
          <a:xfrm>
            <a:off x="9457010" y="3835438"/>
            <a:ext cx="1300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Miss Moore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DECE93A-700A-43E2-8983-83E84BCBA450}"/>
              </a:ext>
            </a:extLst>
          </p:cNvPr>
          <p:cNvSpPr txBox="1"/>
          <p:nvPr/>
        </p:nvSpPr>
        <p:spPr>
          <a:xfrm>
            <a:off x="6096000" y="6282821"/>
            <a:ext cx="12756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Mrs Wardle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9A381466-C036-4097-8980-CB42198A9449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421" y="2078752"/>
            <a:ext cx="1352247" cy="1756686"/>
          </a:xfrm>
          <a:prstGeom prst="rect">
            <a:avLst/>
          </a:prstGeom>
        </p:spPr>
      </p:pic>
      <p:pic>
        <p:nvPicPr>
          <p:cNvPr id="34" name="Picture 33" descr="A person smiling at camera&#10;&#10;AI-generated content may be incorrect.">
            <a:extLst>
              <a:ext uri="{FF2B5EF4-FFF2-40B4-BE49-F238E27FC236}">
                <a16:creationId xmlns:a16="http://schemas.microsoft.com/office/drawing/2014/main" id="{39284B3A-7E88-4E31-954D-DF8E31BEFF1D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874" y="2648026"/>
            <a:ext cx="1300549" cy="1756685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75F3E0EE-7D32-48BA-B6CE-5A57A8F5FDB9}"/>
              </a:ext>
            </a:extLst>
          </p:cNvPr>
          <p:cNvSpPr txBox="1"/>
          <p:nvPr/>
        </p:nvSpPr>
        <p:spPr>
          <a:xfrm>
            <a:off x="1955076" y="4404711"/>
            <a:ext cx="12381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Mrs Mount</a:t>
            </a:r>
          </a:p>
        </p:txBody>
      </p:sp>
    </p:spTree>
    <p:extLst>
      <p:ext uri="{BB962C8B-B14F-4D97-AF65-F5344CB8AC3E}">
        <p14:creationId xmlns:p14="http://schemas.microsoft.com/office/powerpoint/2010/main" val="42897719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332474" y="182823"/>
            <a:ext cx="9144000" cy="2387600"/>
          </a:xfrm>
        </p:spPr>
        <p:txBody>
          <a:bodyPr/>
          <a:lstStyle/>
          <a:p>
            <a:r>
              <a:rPr lang="en-GB"/>
              <a:t>Senior Leadership Team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744DABA-ABE3-4A27-A9B5-64CCFFD6EA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254939" y="4841423"/>
            <a:ext cx="1756685" cy="1379056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CBF2785F-73E4-4876-96D6-D5891913940D}"/>
              </a:ext>
            </a:extLst>
          </p:cNvPr>
          <p:cNvSpPr txBox="1"/>
          <p:nvPr/>
        </p:nvSpPr>
        <p:spPr>
          <a:xfrm>
            <a:off x="9805403" y="5094256"/>
            <a:ext cx="23865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/>
              <a:t>Mrs Mitchell</a:t>
            </a:r>
          </a:p>
          <a:p>
            <a:pPr algn="ctr"/>
            <a:r>
              <a:rPr lang="en-GB"/>
              <a:t>Assistant Headteacher</a:t>
            </a:r>
          </a:p>
          <a:p>
            <a:pPr algn="ctr"/>
            <a:r>
              <a:rPr lang="en-GB"/>
              <a:t>DDSL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D5FE598-D4D9-4BEE-BA0C-C8D5B3931432}"/>
              </a:ext>
            </a:extLst>
          </p:cNvPr>
          <p:cNvSpPr txBox="1"/>
          <p:nvPr/>
        </p:nvSpPr>
        <p:spPr>
          <a:xfrm>
            <a:off x="7101960" y="3079570"/>
            <a:ext cx="25191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/>
              <a:t>Miss Moore</a:t>
            </a:r>
          </a:p>
          <a:p>
            <a:pPr algn="ctr"/>
            <a:r>
              <a:rPr lang="en-GB"/>
              <a:t>Deputy Headteacher</a:t>
            </a:r>
          </a:p>
          <a:p>
            <a:pPr algn="ctr"/>
            <a:r>
              <a:rPr lang="en-GB"/>
              <a:t>DDSL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9A381466-C036-4097-8980-CB42198A9449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73" y="2692834"/>
            <a:ext cx="1352247" cy="170129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3F41520-9DAA-49C2-ADE9-090C4AA109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00013" y="4862244"/>
            <a:ext cx="1610046" cy="1756686"/>
          </a:xfrm>
          <a:prstGeom prst="rect">
            <a:avLst/>
          </a:prstGeom>
        </p:spPr>
      </p:pic>
      <p:pic>
        <p:nvPicPr>
          <p:cNvPr id="19" name="Picture 18" descr="A person smiling for a picture&#10;&#10;Description automatically generated">
            <a:extLst>
              <a:ext uri="{FF2B5EF4-FFF2-40B4-BE49-F238E27FC236}">
                <a16:creationId xmlns:a16="http://schemas.microsoft.com/office/drawing/2014/main" id="{D062F886-D325-46B6-ADC8-BA66B448611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9103" y="4866394"/>
            <a:ext cx="1756687" cy="137905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2BE493B-A413-42D0-81E9-6FE9929A096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74572" y="2586280"/>
            <a:ext cx="1439811" cy="170129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E2C7723E-C1DD-42E1-AF17-67E21F73E5EF}"/>
              </a:ext>
            </a:extLst>
          </p:cNvPr>
          <p:cNvSpPr txBox="1"/>
          <p:nvPr/>
        </p:nvSpPr>
        <p:spPr>
          <a:xfrm>
            <a:off x="6162596" y="5094256"/>
            <a:ext cx="23865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/>
              <a:t>Mrs Compton</a:t>
            </a:r>
          </a:p>
          <a:p>
            <a:pPr algn="ctr"/>
            <a:r>
              <a:rPr lang="en-GB" err="1"/>
              <a:t>SENDCo</a:t>
            </a:r>
            <a:endParaRPr lang="en-GB"/>
          </a:p>
          <a:p>
            <a:pPr algn="ctr"/>
            <a:r>
              <a:rPr lang="en-GB"/>
              <a:t>Assistant Headteacher</a:t>
            </a:r>
          </a:p>
          <a:p>
            <a:pPr algn="ctr"/>
            <a:r>
              <a:rPr lang="en-GB"/>
              <a:t>DDSL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7AEDAFA-BBBA-41C5-A695-58269D44E7DD}"/>
              </a:ext>
            </a:extLst>
          </p:cNvPr>
          <p:cNvSpPr txBox="1"/>
          <p:nvPr/>
        </p:nvSpPr>
        <p:spPr>
          <a:xfrm>
            <a:off x="1829886" y="5232755"/>
            <a:ext cx="23865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/>
              <a:t>Mrs Jacobs</a:t>
            </a:r>
          </a:p>
          <a:p>
            <a:pPr algn="ctr"/>
            <a:r>
              <a:rPr lang="en-GB"/>
              <a:t>Assistant Headteacher</a:t>
            </a:r>
          </a:p>
          <a:p>
            <a:pPr algn="ctr"/>
            <a:r>
              <a:rPr lang="en-GB"/>
              <a:t>DDSL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FFD780B-D527-4846-BFED-1065A9706EAB}"/>
              </a:ext>
            </a:extLst>
          </p:cNvPr>
          <p:cNvSpPr txBox="1"/>
          <p:nvPr/>
        </p:nvSpPr>
        <p:spPr>
          <a:xfrm>
            <a:off x="3191665" y="3038535"/>
            <a:ext cx="25191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/>
              <a:t>Mrs Ryder-Smith</a:t>
            </a:r>
          </a:p>
          <a:p>
            <a:pPr algn="ctr"/>
            <a:r>
              <a:rPr lang="en-GB"/>
              <a:t>Headteacher</a:t>
            </a:r>
          </a:p>
          <a:p>
            <a:pPr algn="ctr"/>
            <a:r>
              <a:rPr lang="en-GB"/>
              <a:t>DSL</a:t>
            </a:r>
          </a:p>
        </p:txBody>
      </p:sp>
    </p:spTree>
    <p:extLst>
      <p:ext uri="{BB962C8B-B14F-4D97-AF65-F5344CB8AC3E}">
        <p14:creationId xmlns:p14="http://schemas.microsoft.com/office/powerpoint/2010/main" val="6136903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500374" y="-83836"/>
            <a:ext cx="9144000" cy="2387600"/>
          </a:xfrm>
        </p:spPr>
        <p:txBody>
          <a:bodyPr>
            <a:normAutofit/>
          </a:bodyPr>
          <a:lstStyle/>
          <a:p>
            <a:r>
              <a:rPr lang="en-GB" sz="4400"/>
              <a:t>Routines….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90B488-91B3-4335-BC1D-0DF9047512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5531" y="2300159"/>
            <a:ext cx="11542644" cy="3660026"/>
          </a:xfrm>
        </p:spPr>
        <p:txBody>
          <a:bodyPr>
            <a:noAutofit/>
          </a:bodyPr>
          <a:lstStyle/>
          <a:p>
            <a:r>
              <a:rPr lang="en-GB" sz="2000" b="1" dirty="0"/>
              <a:t>PE</a:t>
            </a:r>
            <a:r>
              <a:rPr lang="en-GB" sz="2000" dirty="0"/>
              <a:t> is on a Tuesday – we will start this around half term! We will be building up to getting fully changed! </a:t>
            </a:r>
          </a:p>
          <a:p>
            <a:endParaRPr lang="en-US" sz="2000" b="1" dirty="0"/>
          </a:p>
          <a:p>
            <a:r>
              <a:rPr lang="en-US" sz="2000" b="1" dirty="0"/>
              <a:t>Water Bottles </a:t>
            </a:r>
            <a:r>
              <a:rPr lang="en-US" sz="2000" dirty="0"/>
              <a:t>– Need to be </a:t>
            </a:r>
            <a:r>
              <a:rPr lang="en-US" sz="2000" dirty="0" err="1"/>
              <a:t>i</a:t>
            </a:r>
            <a:r>
              <a:rPr lang="en-GB" sz="2000" dirty="0">
                <a:sym typeface="Wingdings" panose="05000000000000000000" pitchFamily="2" charset="2"/>
              </a:rPr>
              <a:t>n school every day but we do have cups if you forget. Children will refill bottles if empty.  Water where possible please  </a:t>
            </a:r>
          </a:p>
          <a:p>
            <a:endParaRPr lang="en-GB" sz="2000" dirty="0">
              <a:sym typeface="Wingdings" panose="05000000000000000000" pitchFamily="2" charset="2"/>
            </a:endParaRPr>
          </a:p>
          <a:p>
            <a:r>
              <a:rPr lang="en-GB" sz="2000" b="1" dirty="0">
                <a:sym typeface="Wingdings" panose="05000000000000000000" pitchFamily="2" charset="2"/>
              </a:rPr>
              <a:t>Spare Clothes </a:t>
            </a:r>
            <a:r>
              <a:rPr lang="en-GB" sz="2000" dirty="0">
                <a:sym typeface="Wingdings" panose="05000000000000000000" pitchFamily="2" charset="2"/>
              </a:rPr>
              <a:t>– accidents happen! Please have spare clothes including pants and socks. We do have spare clothes if needed but please wash and return ASAP.</a:t>
            </a:r>
          </a:p>
          <a:p>
            <a:endParaRPr lang="en-GB" sz="2000" dirty="0">
              <a:sym typeface="Wingdings" panose="05000000000000000000" pitchFamily="2" charset="2"/>
            </a:endParaRPr>
          </a:p>
          <a:p>
            <a:r>
              <a:rPr lang="en-GB" sz="2000" b="1" dirty="0">
                <a:sym typeface="Wingdings" panose="05000000000000000000" pitchFamily="2" charset="2"/>
              </a:rPr>
              <a:t>Outdoor Learning </a:t>
            </a:r>
            <a:r>
              <a:rPr lang="en-GB" sz="2000" dirty="0">
                <a:sym typeface="Wingdings" panose="05000000000000000000" pitchFamily="2" charset="2"/>
              </a:rPr>
              <a:t>– We go into outdoor provision in ALL weathers! Dress for the weather!</a:t>
            </a:r>
          </a:p>
          <a:p>
            <a:endParaRPr lang="en-GB" sz="2000" dirty="0">
              <a:sym typeface="Wingdings" panose="05000000000000000000" pitchFamily="2" charset="2"/>
            </a:endParaRPr>
          </a:p>
          <a:p>
            <a:r>
              <a:rPr lang="en-GB" sz="2000" b="1" dirty="0">
                <a:sym typeface="Wingdings" panose="05000000000000000000" pitchFamily="2" charset="2"/>
              </a:rPr>
              <a:t>Snacks</a:t>
            </a:r>
            <a:r>
              <a:rPr lang="en-GB" sz="2000" dirty="0">
                <a:sym typeface="Wingdings" panose="05000000000000000000" pitchFamily="2" charset="2"/>
              </a:rPr>
              <a:t> – fruit is provided everyday but feel free to send in your own fruit. Please cut grapes up!</a:t>
            </a:r>
          </a:p>
          <a:p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116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500374" y="128196"/>
            <a:ext cx="9144000" cy="2387600"/>
          </a:xfrm>
        </p:spPr>
        <p:txBody>
          <a:bodyPr/>
          <a:lstStyle/>
          <a:p>
            <a:r>
              <a:rPr lang="en-GB"/>
              <a:t>Routines….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90B488-91B3-4335-BC1D-0DF9047512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5531" y="2512192"/>
            <a:ext cx="11542644" cy="3660026"/>
          </a:xfrm>
        </p:spPr>
        <p:txBody>
          <a:bodyPr>
            <a:noAutofit/>
          </a:bodyPr>
          <a:lstStyle/>
          <a:p>
            <a:endParaRPr lang="en-US" sz="2000" dirty="0"/>
          </a:p>
          <a:p>
            <a:r>
              <a:rPr lang="en-US" sz="2000" b="1" dirty="0"/>
              <a:t>Reading</a:t>
            </a:r>
            <a:r>
              <a:rPr lang="en-US" sz="2000" dirty="0"/>
              <a:t> - Every child will have a reading folder that will go into their book bags. </a:t>
            </a:r>
          </a:p>
          <a:p>
            <a:endParaRPr lang="en-US" sz="2000" dirty="0"/>
          </a:p>
          <a:p>
            <a:r>
              <a:rPr lang="en-US" sz="2000" dirty="0"/>
              <a:t>To begin with your child will start with a wordless book and a sharing book.</a:t>
            </a:r>
          </a:p>
          <a:p>
            <a:endParaRPr lang="en-US" sz="2000" dirty="0"/>
          </a:p>
          <a:p>
            <a:r>
              <a:rPr lang="en-US" sz="2000" dirty="0"/>
              <a:t>We are using a new phonics scheme this year called ‘Sounds-Write’. Please take an information leaflet. </a:t>
            </a:r>
          </a:p>
          <a:p>
            <a:r>
              <a:rPr lang="en-US" sz="2000" dirty="0"/>
              <a:t>Eventually your child will have a Sounds Write book to match their phonics learning.</a:t>
            </a:r>
          </a:p>
          <a:p>
            <a:endParaRPr lang="en-US" sz="2000" dirty="0"/>
          </a:p>
          <a:p>
            <a:r>
              <a:rPr lang="en-US" sz="2000" dirty="0"/>
              <a:t>Keep everything in the bookbag so it is in school everyday!</a:t>
            </a:r>
            <a:endParaRPr lang="en-GB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964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20072" y="361178"/>
            <a:ext cx="9144000" cy="2387600"/>
          </a:xfrm>
        </p:spPr>
        <p:txBody>
          <a:bodyPr/>
          <a:lstStyle/>
          <a:p>
            <a:r>
              <a:rPr lang="en-GB"/>
              <a:t>Topics covered this year….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90B488-91B3-4335-BC1D-0DF9047512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7564" y="2981760"/>
            <a:ext cx="5565913" cy="1655762"/>
          </a:xfrm>
        </p:spPr>
        <p:txBody>
          <a:bodyPr/>
          <a:lstStyle/>
          <a:p>
            <a:r>
              <a:rPr lang="en-GB" b="1" u="sng" dirty="0"/>
              <a:t>Autumn Term </a:t>
            </a:r>
          </a:p>
          <a:p>
            <a:r>
              <a:rPr lang="en-GB" dirty="0"/>
              <a:t>All About Me! </a:t>
            </a:r>
          </a:p>
          <a:p>
            <a:r>
              <a:rPr lang="en-GB" dirty="0"/>
              <a:t>A Colourful World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B483927B-989C-4410-91DB-611183E09E45}"/>
              </a:ext>
            </a:extLst>
          </p:cNvPr>
          <p:cNvSpPr txBox="1">
            <a:spLocks/>
          </p:cNvSpPr>
          <p:nvPr/>
        </p:nvSpPr>
        <p:spPr>
          <a:xfrm>
            <a:off x="3478695" y="5001581"/>
            <a:ext cx="5234609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u="sng"/>
              <a:t>Spring Term </a:t>
            </a:r>
          </a:p>
          <a:p>
            <a:r>
              <a:rPr lang="en-GB"/>
              <a:t>Frozen Planet</a:t>
            </a:r>
          </a:p>
          <a:p>
            <a:r>
              <a:rPr lang="en-GB"/>
              <a:t>Kings and Queens – Fundraising event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E46F31E8-1B32-44AA-A1CF-57C210ECE901}"/>
              </a:ext>
            </a:extLst>
          </p:cNvPr>
          <p:cNvSpPr txBox="1">
            <a:spLocks/>
          </p:cNvSpPr>
          <p:nvPr/>
        </p:nvSpPr>
        <p:spPr>
          <a:xfrm>
            <a:off x="7547112" y="2968529"/>
            <a:ext cx="3525078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u="sng"/>
              <a:t>Summer Term </a:t>
            </a:r>
          </a:p>
          <a:p>
            <a:r>
              <a:rPr lang="en-GB"/>
              <a:t>Growing – Farm Visit!</a:t>
            </a:r>
          </a:p>
          <a:p>
            <a:r>
              <a:rPr lang="en-GB"/>
              <a:t>Wheels in Motion</a:t>
            </a:r>
          </a:p>
        </p:txBody>
      </p:sp>
    </p:spTree>
    <p:extLst>
      <p:ext uri="{BB962C8B-B14F-4D97-AF65-F5344CB8AC3E}">
        <p14:creationId xmlns:p14="http://schemas.microsoft.com/office/powerpoint/2010/main" val="41584432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257477" y="128196"/>
            <a:ext cx="9144000" cy="2387600"/>
          </a:xfrm>
        </p:spPr>
        <p:txBody>
          <a:bodyPr/>
          <a:lstStyle/>
          <a:p>
            <a:r>
              <a:rPr lang="en-GB"/>
              <a:t>Extra Special Info…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90B488-91B3-4335-BC1D-0DF9047512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1061" y="3035005"/>
            <a:ext cx="11569148" cy="3273029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Government Assessment - At the end of the year we have to make a judgement if your child has met the ‘Early Learning Goal’. There are 17 areas to assess. You will be kept informed throughout the year (Emerging or Expected)</a:t>
            </a:r>
          </a:p>
          <a:p>
            <a:endParaRPr lang="en-GB" dirty="0"/>
          </a:p>
          <a:p>
            <a:r>
              <a:rPr lang="en-GB" dirty="0"/>
              <a:t>Nativity! </a:t>
            </a:r>
          </a:p>
          <a:p>
            <a:endParaRPr lang="en-GB" dirty="0"/>
          </a:p>
          <a:p>
            <a:r>
              <a:rPr lang="en-GB" dirty="0"/>
              <a:t>We are available to chat at the end of the day. Mornings are quite busy so we can take quick messages only. </a:t>
            </a:r>
          </a:p>
          <a:p>
            <a:endParaRPr lang="en-GB" dirty="0"/>
          </a:p>
          <a:p>
            <a:r>
              <a:rPr lang="en-GB" dirty="0"/>
              <a:t>Tapestry – check regularly for updates, key information, photos and any messages. We aim to add one post each week for individual children. </a:t>
            </a:r>
          </a:p>
          <a:p>
            <a:endParaRPr lang="en-GB" dirty="0"/>
          </a:p>
          <a:p>
            <a:r>
              <a:rPr lang="en-GB" dirty="0"/>
              <a:t>EYFS Mailbox – eyfs@ccsp.risemat.co.uk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67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E7026E0CB58CE4DAB0E5F747FAF3030" ma:contentTypeVersion="13" ma:contentTypeDescription="Create a new document." ma:contentTypeScope="" ma:versionID="623521754de12a876b59637c39052b86">
  <xsd:schema xmlns:xsd="http://www.w3.org/2001/XMLSchema" xmlns:xs="http://www.w3.org/2001/XMLSchema" xmlns:p="http://schemas.microsoft.com/office/2006/metadata/properties" xmlns:ns2="d4d399dd-5ebf-4c69-97fe-074ac96c5d0b" xmlns:ns3="6147130a-0113-4416-ae2d-cbfd76f325c3" targetNamespace="http://schemas.microsoft.com/office/2006/metadata/properties" ma:root="true" ma:fieldsID="8cc7103c9c64743881bd41f443909057" ns2:_="" ns3:_="">
    <xsd:import namespace="d4d399dd-5ebf-4c69-97fe-074ac96c5d0b"/>
    <xsd:import namespace="6147130a-0113-4416-ae2d-cbfd76f325c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d399dd-5ebf-4c69-97fe-074ac96c5d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7a1a05a3-1e73-4914-8cfa-97c82d605a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47130a-0113-4416-ae2d-cbfd76f325c3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b9a83c76-1047-438c-8cc0-f8d3d3f9c274}" ma:internalName="TaxCatchAll" ma:showField="CatchAllData" ma:web="6147130a-0113-4416-ae2d-cbfd76f325c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4d399dd-5ebf-4c69-97fe-074ac96c5d0b">
      <Terms xmlns="http://schemas.microsoft.com/office/infopath/2007/PartnerControls"/>
    </lcf76f155ced4ddcb4097134ff3c332f>
    <TaxCatchAll xmlns="6147130a-0113-4416-ae2d-cbfd76f325c3" xsi:nil="true"/>
  </documentManagement>
</p:properties>
</file>

<file path=customXml/itemProps1.xml><?xml version="1.0" encoding="utf-8"?>
<ds:datastoreItem xmlns:ds="http://schemas.openxmlformats.org/officeDocument/2006/customXml" ds:itemID="{49BC99AD-229F-4FE9-9E5B-29F55C8F9E53}">
  <ds:schemaRefs>
    <ds:schemaRef ds:uri="6147130a-0113-4416-ae2d-cbfd76f325c3"/>
    <ds:schemaRef ds:uri="d4d399dd-5ebf-4c69-97fe-074ac96c5d0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7A734300-3C28-45B6-8020-30A4116DCCA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C682170-3F6F-4CE4-ACEA-415236DC414B}">
  <ds:schemaRefs>
    <ds:schemaRef ds:uri="6147130a-0113-4416-ae2d-cbfd76f325c3"/>
    <ds:schemaRef ds:uri="d4d399dd-5ebf-4c69-97fe-074ac96c5d0b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406</Words>
  <Application>Microsoft Office PowerPoint</Application>
  <PresentationFormat>Widescreen</PresentationFormat>
  <Paragraphs>66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Wingdings</vt:lpstr>
      <vt:lpstr>Office Theme</vt:lpstr>
      <vt:lpstr>Welcome to EYFS </vt:lpstr>
      <vt:lpstr>Staff you will see daily….</vt:lpstr>
      <vt:lpstr>Senior Leadership Team</vt:lpstr>
      <vt:lpstr>Routines….</vt:lpstr>
      <vt:lpstr>Routines….</vt:lpstr>
      <vt:lpstr>Topics covered this year…. </vt:lpstr>
      <vt:lpstr>Extra Special Info…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Evans</dc:creator>
  <cp:lastModifiedBy>V Mitchell</cp:lastModifiedBy>
  <cp:revision>3</cp:revision>
  <dcterms:created xsi:type="dcterms:W3CDTF">2022-09-09T12:02:41Z</dcterms:created>
  <dcterms:modified xsi:type="dcterms:W3CDTF">2026-09-08T09:23:33Z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0x010100AE7026E0CB58CE4DAB0E5F747FAF3030</vt:lpwstr>
  </property>
  <property fmtid="{D5CDD505-2E9C-101B-9397-08002B2CF9AE}" pid="3" name="Order">
    <vt:r8>244800</vt:r8>
  </property>
  <property fmtid="{D5CDD505-2E9C-101B-9397-08002B2CF9AE}" pid="4" name="MediaServiceImageTags">
    <vt:lpwstr/>
  </property>
</Properties>
</file>